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>
        <p:scale>
          <a:sx n="84" d="100"/>
          <a:sy n="84" d="100"/>
        </p:scale>
        <p:origin x="110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842C-E5E3-E04E-B9A8-EAD72E08E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32DAA-97DC-4942-8EA3-19B3400AA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2FFC-7E39-6E43-A2E3-DDA54364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47D0E-E9DA-084A-A3F4-6F07D386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B80E-6A1F-CE46-891A-36C61AC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9485-81BA-E144-8BBB-4B52DD70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6FED0-5B3F-7841-9666-F907EC010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49807-2322-1642-9B6B-F153B5624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33D5E-4E2F-EF44-AE69-D0C3A822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CF186-8292-3941-A5C7-9A285A3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8F186-677E-1D4B-B49C-B5B1CAC34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F6668-1258-4D44-A8D8-6B188D7D7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C543A-2A3D-F84C-A4A5-3D7BC567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32064-A2AB-564D-A512-AAC6DFA6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CA105-5AD1-7D4F-A5D7-24A8774C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822D-7548-D04E-8293-38D55452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8D53-C242-6044-8494-846986D2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E4606-B5BB-1B4E-A1A8-E2CC7732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8877-624C-E146-9EE3-EE6DB990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0322-1D0A-E44C-96D4-DF72C4F2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3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C568-DBAD-EE45-B1AF-1749548E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C5E25-FB34-C34F-BFC8-76818221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0C032-E11E-1C4F-9D06-A14077BF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9F97E-4B52-5345-92E1-C31928A2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9B296-84D2-444B-AC4D-0DCDF1DF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334B-DD50-D248-A2FB-82C319BA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F479-F25D-8446-84E2-D7693EF44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4ED51-249F-C244-8567-FFC989E89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B2266-113E-854E-B5E8-428A234A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495B9-EBE0-8143-833C-40B2B6F3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33613-DFE3-2C49-A619-DA7B23A0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8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7432-F453-C241-9AF7-CAC4121D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A5563-0D2A-DA40-A85C-CA17EDAA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D9E43-E98F-5345-9240-7FFE52833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77438-1E58-6C4B-90EA-93CD95347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4D462-C64A-F94F-90EE-A73692E83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7DB92-896C-224F-91B2-3A8980AF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89DAC-6D21-0147-A5C3-0E676E42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678A4-C20B-724C-A2C1-B340E481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8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9F66-3491-2043-907B-F2931074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5CCA4-60A8-4749-B6FA-D1E59C3F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60C56-052D-4A4D-8B74-F4126733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D22A8-3BA9-7545-8214-0A24CE05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F663A-AAB4-334C-87FB-34A07F65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31111-81C8-9C41-A2BF-AF3BF4920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C5818-38E8-A149-9B3C-C0562E1A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3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0F63-1555-BD41-9A7C-AB0DC3A4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AADC-49AA-904C-AEF5-208FE41AB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46EDA-58EA-D746-9A75-BE236DFB4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39D49-3748-DC4B-8007-3FFC88AA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AF780-9431-BD41-8F5E-83789F78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5C618-FF89-4A40-A507-ADEE8B75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6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464C-A9E9-7D4B-BE33-A77B5634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9398C-B366-4941-B657-B22875598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79E79-431E-CF47-8637-6A33CFC33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642D2-9EF2-A242-869D-3C0BF246E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F937D-BA24-4E4E-A06A-E74EAB86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909AE-29E0-8848-B13B-0FDD6703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5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CBCF0-9144-F044-8BD6-6167CAFB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5433A-4AF2-C241-9B43-7C2044051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7DF9-EA03-F242-B502-456FFA40F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FA0E-E914-4C41-8594-BEDE9BA7F1E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D6537-8F30-5F43-A5F7-CC6340287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7C38-6F13-7644-BBEA-7871711EF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99F0B-7167-2745-B059-7D9C4486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B4B3-EF76-8548-8ED5-1516C3D76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Model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202D6-BDE0-C740-95AE-AF1D6AA95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2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BA7E-C1EB-F145-9A28-0AA6129A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8BA23-5F4A-D941-9278-9E6A2F45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104" y="1385888"/>
            <a:ext cx="2383895" cy="5302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99BD5-5135-2046-9230-F2D2AA42E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4668" y="1825625"/>
                <a:ext cx="745913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sequence of vectors, </a:t>
                </a:r>
                <a:r>
                  <a:rPr lang="en-US" b="1" dirty="0"/>
                  <a:t>x</a:t>
                </a:r>
                <a:r>
                  <a:rPr lang="en-US" dirty="0"/>
                  <a:t>, can be processed by applying the following recurrence relation at each time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Key idea: the same parameters are used at each time step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99BD5-5135-2046-9230-F2D2AA42E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4668" y="1825625"/>
                <a:ext cx="7459132" cy="4351338"/>
              </a:xfrm>
              <a:blipFill>
                <a:blip r:embed="rId3"/>
                <a:stretch>
                  <a:fillRect l="-1701" t="-2632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95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BA7E-C1EB-F145-9A28-0AA6129A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8BA23-5F4A-D941-9278-9E6A2F45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7038" y="1555220"/>
            <a:ext cx="2383895" cy="5302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99BD5-5135-2046-9230-F2D2AA42E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4668" y="1825625"/>
                <a:ext cx="7459132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“Vanilla RNN” or “Elman RNN”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899BD5-5135-2046-9230-F2D2AA42E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4668" y="1825625"/>
                <a:ext cx="7459132" cy="4351338"/>
              </a:xfrm>
              <a:blipFill>
                <a:blip r:embed="rId3"/>
                <a:stretch>
                  <a:fillRect l="-1701" t="-29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351B8D-D100-3440-BD50-1C36F24BADFB}"/>
              </a:ext>
            </a:extLst>
          </p:cNvPr>
          <p:cNvCxnSpPr/>
          <p:nvPr/>
        </p:nvCxnSpPr>
        <p:spPr>
          <a:xfrm>
            <a:off x="7552267" y="2455333"/>
            <a:ext cx="0" cy="1253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7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D3D2-103F-B64D-A5EA-C2C53761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RNN Computation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F6EFE-C462-2943-8010-C553ACE0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384300"/>
            <a:ext cx="9944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5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6F6B-4F1B-9F40-A9D6-EB0C487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Character-level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D22F-24C4-4343-A45A-A341C665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96481"/>
            <a:ext cx="4326467" cy="4351338"/>
          </a:xfrm>
        </p:spPr>
        <p:txBody>
          <a:bodyPr/>
          <a:lstStyle/>
          <a:p>
            <a:r>
              <a:rPr lang="en-US" dirty="0"/>
              <a:t>Vocabulary: [</a:t>
            </a:r>
            <a:r>
              <a:rPr lang="en-US" dirty="0" err="1"/>
              <a:t>h,e,l,o</a:t>
            </a:r>
            <a:r>
              <a:rPr lang="en-US" dirty="0"/>
              <a:t>]</a:t>
            </a:r>
          </a:p>
          <a:p>
            <a:r>
              <a:rPr lang="en-US" dirty="0"/>
              <a:t>Training Sequence: “hello”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B286-83D0-8349-AD27-07702285C5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466" y="5266266"/>
            <a:ext cx="6824134" cy="15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45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6F6B-4F1B-9F40-A9D6-EB0C487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Character-level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D22F-24C4-4343-A45A-A341C665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96481"/>
            <a:ext cx="4326467" cy="4351338"/>
          </a:xfrm>
        </p:spPr>
        <p:txBody>
          <a:bodyPr/>
          <a:lstStyle/>
          <a:p>
            <a:r>
              <a:rPr lang="en-US" dirty="0"/>
              <a:t>Vocabulary: [</a:t>
            </a:r>
            <a:r>
              <a:rPr lang="en-US" dirty="0" err="1"/>
              <a:t>h,e,l,o</a:t>
            </a:r>
            <a:r>
              <a:rPr lang="en-US" dirty="0"/>
              <a:t>]</a:t>
            </a:r>
          </a:p>
          <a:p>
            <a:r>
              <a:rPr lang="en-US" dirty="0"/>
              <a:t>Training Sequence: “hello”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B286-83D0-8349-AD27-07702285C5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466" y="3623734"/>
            <a:ext cx="6824134" cy="3234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E55C34-0B39-9646-A24F-1DFDC51192E7}"/>
                  </a:ext>
                </a:extLst>
              </p:cNvPr>
              <p:cNvSpPr txBox="1"/>
              <p:nvPr/>
            </p:nvSpPr>
            <p:spPr>
              <a:xfrm>
                <a:off x="5384800" y="2103213"/>
                <a:ext cx="57976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E55C34-0B39-9646-A24F-1DFDC511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0" y="2103213"/>
                <a:ext cx="5797613" cy="553998"/>
              </a:xfrm>
              <a:prstGeom prst="rect">
                <a:avLst/>
              </a:prstGeom>
              <a:blipFill>
                <a:blip r:embed="rId3"/>
                <a:stretch>
                  <a:fillRect l="-1310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4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6F6B-4F1B-9F40-A9D6-EB0C487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Character-level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D22F-24C4-4343-A45A-A341C665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96481"/>
            <a:ext cx="4326467" cy="4351338"/>
          </a:xfrm>
        </p:spPr>
        <p:txBody>
          <a:bodyPr/>
          <a:lstStyle/>
          <a:p>
            <a:r>
              <a:rPr lang="en-US" dirty="0"/>
              <a:t>Vocabulary: [</a:t>
            </a:r>
            <a:r>
              <a:rPr lang="en-US" dirty="0" err="1"/>
              <a:t>h,e,l,o</a:t>
            </a:r>
            <a:r>
              <a:rPr lang="en-US" dirty="0"/>
              <a:t>]</a:t>
            </a:r>
          </a:p>
          <a:p>
            <a:r>
              <a:rPr lang="en-US" dirty="0"/>
              <a:t>Training Sequence: “hello”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6B286-83D0-8349-AD27-07702285C5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466" y="1490133"/>
            <a:ext cx="6824134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6F6B-4F1B-9F40-A9D6-EB0C487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631356"/>
          </a:xfrm>
        </p:spPr>
        <p:txBody>
          <a:bodyPr/>
          <a:lstStyle/>
          <a:p>
            <a:r>
              <a:rPr lang="en-US" dirty="0"/>
              <a:t>Example: Character-level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D22F-24C4-4343-A45A-A341C665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96481"/>
            <a:ext cx="4326467" cy="4351338"/>
          </a:xfrm>
        </p:spPr>
        <p:txBody>
          <a:bodyPr/>
          <a:lstStyle/>
          <a:p>
            <a:r>
              <a:rPr lang="en-US" dirty="0"/>
              <a:t>Vocabulary: [</a:t>
            </a:r>
            <a:r>
              <a:rPr lang="en-US" dirty="0" err="1"/>
              <a:t>h,e,l,o</a:t>
            </a:r>
            <a:r>
              <a:rPr lang="en-US" dirty="0"/>
              <a:t>]</a:t>
            </a:r>
          </a:p>
          <a:p>
            <a:r>
              <a:rPr lang="en-US" dirty="0"/>
              <a:t>Training Sequence: “hello”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evaluation/test time sample characters one at a time and feed into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D1890-5268-744D-9E54-5E5F2C1E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900" l="335" r="99554">
                        <a14:foregroundMark x1="9933" y1="43825" x2="9933" y2="43825"/>
                        <a14:foregroundMark x1="34040" y1="41833" x2="34040" y2="41833"/>
                        <a14:foregroundMark x1="19978" y1="25398" x2="19978" y2="25398"/>
                        <a14:foregroundMark x1="34040" y1="21614" x2="34040" y2="21614"/>
                        <a14:foregroundMark x1="52121" y1="22311" x2="52121" y2="22311"/>
                        <a14:foregroundMark x1="67634" y1="25000" x2="67634" y2="25000"/>
                        <a14:foregroundMark x1="82701" y1="25000" x2="82701" y2="25000"/>
                        <a14:foregroundMark x1="88281" y1="22311" x2="88281" y2="22311"/>
                        <a14:foregroundMark x1="90737" y1="23008" x2="90737" y2="23008"/>
                        <a14:foregroundMark x1="93527" y1="28984" x2="93527" y2="28984"/>
                        <a14:foregroundMark x1="86496" y1="27689" x2="86496" y2="27689"/>
                        <a14:foregroundMark x1="83929" y1="14243" x2="83929" y2="14243"/>
                        <a14:foregroundMark x1="83705" y1="11355" x2="83705" y2="11355"/>
                        <a14:foregroundMark x1="8594" y1="75000" x2="8594" y2="75000"/>
                        <a14:foregroundMark x1="19196" y1="62151" x2="19196" y2="62151"/>
                        <a14:foregroundMark x1="25446" y1="61952" x2="25446" y2="61952"/>
                        <a14:foregroundMark x1="32478" y1="62450" x2="32478" y2="62450"/>
                        <a14:foregroundMark x1="32701" y1="83068" x2="32701" y2="83068"/>
                        <a14:foregroundMark x1="27232" y1="89542" x2="27232" y2="89542"/>
                        <a14:foregroundMark x1="17634" y1="91733" x2="17634" y2="91733"/>
                        <a14:foregroundMark x1="15625" y1="93526" x2="15625" y2="93526"/>
                        <a14:foregroundMark x1="10156" y1="93526" x2="10156" y2="93526"/>
                        <a14:foregroundMark x1="5134" y1="91135" x2="5134" y2="91135"/>
                        <a14:foregroundMark x1="5134" y1="88645" x2="5134" y2="88645"/>
                        <a14:foregroundMark x1="1563" y1="88147" x2="1563" y2="88147"/>
                        <a14:foregroundMark x1="2344" y1="83964" x2="2344" y2="83964"/>
                        <a14:foregroundMark x1="10603" y1="83068" x2="10603" y2="83068"/>
                        <a14:foregroundMark x1="19978" y1="83466" x2="19978" y2="83466"/>
                        <a14:foregroundMark x1="29241" y1="83466" x2="29241" y2="83466"/>
                        <a14:foregroundMark x1="48549" y1="82171" x2="48549" y2="82171"/>
                        <a14:foregroundMark x1="54018" y1="87052" x2="54018" y2="87052"/>
                        <a14:foregroundMark x1="54353" y1="92032" x2="54353" y2="92032"/>
                        <a14:foregroundMark x1="3906" y1="12450" x2="3906" y2="12450"/>
                        <a14:foregroundMark x1="7143" y1="7769" x2="7143" y2="7769"/>
                        <a14:foregroundMark x1="14955" y1="7769" x2="14955" y2="7769"/>
                        <a14:foregroundMark x1="22991" y1="8665" x2="22991" y2="8665"/>
                        <a14:foregroundMark x1="36049" y1="8665" x2="36049" y2="8665"/>
                        <a14:foregroundMark x1="41071" y1="8665" x2="41071" y2="8665"/>
                        <a14:foregroundMark x1="43750" y1="9562" x2="43750" y2="9562"/>
                        <a14:foregroundMark x1="44085" y1="13745" x2="44085" y2="13745"/>
                        <a14:foregroundMark x1="47098" y1="32171" x2="47098" y2="32171"/>
                        <a14:foregroundMark x1="50112" y1="33466" x2="50112" y2="33466"/>
                        <a14:foregroundMark x1="66629" y1="25000" x2="66629" y2="25000"/>
                        <a14:foregroundMark x1="67188" y1="31474" x2="67188" y2="31474"/>
                        <a14:foregroundMark x1="64174" y1="33964" x2="64174" y2="33964"/>
                        <a14:foregroundMark x1="62835" y1="9064" x2="62835" y2="9064"/>
                        <a14:foregroundMark x1="67857" y1="4781" x2="67857" y2="4781"/>
                        <a14:foregroundMark x1="76228" y1="6175" x2="76228" y2="6175"/>
                        <a14:foregroundMark x1="91964" y1="8665" x2="91964" y2="8665"/>
                        <a14:foregroundMark x1="58817" y1="47410" x2="58817" y2="47410"/>
                        <a14:foregroundMark x1="59152" y1="52092" x2="59152" y2="52092"/>
                        <a14:foregroundMark x1="59598" y1="55478" x2="59598" y2="55478"/>
                        <a14:foregroundMark x1="59598" y1="58865" x2="59598" y2="58865"/>
                        <a14:foregroundMark x1="60603" y1="59761" x2="60603" y2="59761"/>
                        <a14:foregroundMark x1="60379" y1="62849" x2="60379" y2="62849"/>
                        <a14:foregroundMark x1="60379" y1="68227" x2="60379" y2="68227"/>
                        <a14:foregroundMark x1="61830" y1="75000" x2="61830" y2="75000"/>
                        <a14:foregroundMark x1="61830" y1="76096" x2="61830" y2="76096"/>
                        <a14:foregroundMark x1="61384" y1="84363" x2="61384" y2="84363"/>
                        <a14:foregroundMark x1="63393" y1="96514" x2="63393" y2="96514"/>
                        <a14:foregroundMark x1="61830" y1="89044" x2="61830" y2="89044"/>
                        <a14:foregroundMark x1="64174" y1="98506" x2="64174" y2="98506"/>
                        <a14:foregroundMark x1="65179" y1="99203" x2="65179" y2="99203"/>
                        <a14:foregroundMark x1="78237" y1="77390" x2="78237" y2="77390"/>
                        <a14:foregroundMark x1="78237" y1="69821" x2="78237" y2="69821"/>
                        <a14:foregroundMark x1="77232" y1="63944" x2="77232" y2="63944"/>
                        <a14:foregroundMark x1="75893" y1="31474" x2="75893" y2="31474"/>
                        <a14:foregroundMark x1="75893" y1="21813" x2="75893" y2="21813"/>
                        <a14:foregroundMark x1="74888" y1="19422" x2="74888" y2="19422"/>
                        <a14:foregroundMark x1="83259" y1="96912" x2="83259" y2="96912"/>
                        <a14:foregroundMark x1="78460" y1="91335" x2="78460" y2="91335"/>
                        <a14:foregroundMark x1="78906" y1="88845" x2="78906" y2="88845"/>
                        <a14:foregroundMark x1="79464" y1="85060" x2="79464" y2="85060"/>
                        <a14:foregroundMark x1="75893" y1="42430" x2="75893" y2="42430"/>
                        <a14:foregroundMark x1="76228" y1="52092" x2="76228" y2="52092"/>
                        <a14:foregroundMark x1="78460" y1="47610" x2="78460" y2="47610"/>
                        <a14:foregroundMark x1="75893" y1="40239" x2="75893" y2="40239"/>
                        <a14:foregroundMark x1="75893" y1="37052" x2="75893" y2="37052"/>
                        <a14:foregroundMark x1="75893" y1="36653" x2="75893" y2="36653"/>
                        <a14:foregroundMark x1="76228" y1="34861" x2="76228" y2="34861"/>
                        <a14:foregroundMark x1="76451" y1="27191" x2="76451" y2="27191"/>
                        <a14:foregroundMark x1="59598" y1="39143" x2="59598" y2="39143"/>
                        <a14:foregroundMark x1="65402" y1="98904" x2="65402" y2="98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65125"/>
            <a:ext cx="5689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3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BC1E-237F-AF42-B8A4-1FC752C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Recurrent Networks: </a:t>
            </a:r>
            <a:r>
              <a:rPr lang="en-US" dirty="0" err="1"/>
              <a:t>Backpropogation</a:t>
            </a:r>
            <a:r>
              <a:rPr lang="en-US" dirty="0"/>
              <a:t> through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23628-8296-2645-BD55-6CCA7B4E2D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392" y="2075934"/>
            <a:ext cx="9384608" cy="4287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4FB41-81AB-BB4D-B626-05DB3980AE79}"/>
              </a:ext>
            </a:extLst>
          </p:cNvPr>
          <p:cNvSpPr txBox="1"/>
          <p:nvPr/>
        </p:nvSpPr>
        <p:spPr>
          <a:xfrm>
            <a:off x="135925" y="3237469"/>
            <a:ext cx="2671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 complete forward pass to compute loss, then backward through the entire sequence</a:t>
            </a:r>
          </a:p>
        </p:txBody>
      </p:sp>
    </p:spTree>
    <p:extLst>
      <p:ext uri="{BB962C8B-B14F-4D97-AF65-F5344CB8AC3E}">
        <p14:creationId xmlns:p14="http://schemas.microsoft.com/office/powerpoint/2010/main" val="53103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BC1E-237F-AF42-B8A4-1FC752C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Recurrent Networks: Truncated </a:t>
            </a:r>
            <a:r>
              <a:rPr lang="en-US" dirty="0" err="1"/>
              <a:t>Backpropogation</a:t>
            </a:r>
            <a:r>
              <a:rPr lang="en-US" dirty="0"/>
              <a:t> through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FB41-81AB-BB4D-B626-05DB3980AE79}"/>
              </a:ext>
            </a:extLst>
          </p:cNvPr>
          <p:cNvSpPr txBox="1"/>
          <p:nvPr/>
        </p:nvSpPr>
        <p:spPr>
          <a:xfrm>
            <a:off x="135925" y="3237469"/>
            <a:ext cx="2671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 forward pass on only a portion of the training data and perform backpropagation on that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C407-FAEA-AE4C-BF84-C8C274A65B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080" y="1690688"/>
            <a:ext cx="4050957" cy="50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BC1E-237F-AF42-B8A4-1FC752C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Recurrent Networks: Truncated </a:t>
            </a:r>
            <a:r>
              <a:rPr lang="en-US" dirty="0" err="1"/>
              <a:t>Backpropogation</a:t>
            </a:r>
            <a:r>
              <a:rPr lang="en-US" dirty="0"/>
              <a:t> through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FB41-81AB-BB4D-B626-05DB3980AE79}"/>
              </a:ext>
            </a:extLst>
          </p:cNvPr>
          <p:cNvSpPr txBox="1"/>
          <p:nvPr/>
        </p:nvSpPr>
        <p:spPr>
          <a:xfrm>
            <a:off x="135925" y="3237469"/>
            <a:ext cx="3212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the forward pass on the whole dataset, carrying the hidden state throughout. Only perform backpropagation on a portion of the hidden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89BAD-AF48-2441-80CF-B20EAA5D82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514" y="1846242"/>
            <a:ext cx="7741164" cy="50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FB38-D450-8F43-A3FB-95345B73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9102B-CCE4-914A-8703-95ED9B212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week is presentation of final project proposals</a:t>
            </a:r>
          </a:p>
          <a:p>
            <a:r>
              <a:rPr lang="en-US" dirty="0"/>
              <a:t>Please upload your slides to canvas before class</a:t>
            </a:r>
          </a:p>
          <a:p>
            <a:endParaRPr lang="en-US" dirty="0"/>
          </a:p>
          <a:p>
            <a:r>
              <a:rPr lang="en-US" dirty="0"/>
              <a:t>Syllabus is updated to reflect the change in schedule</a:t>
            </a:r>
          </a:p>
        </p:txBody>
      </p:sp>
    </p:spTree>
    <p:extLst>
      <p:ext uri="{BB962C8B-B14F-4D97-AF65-F5344CB8AC3E}">
        <p14:creationId xmlns:p14="http://schemas.microsoft.com/office/powerpoint/2010/main" val="4049694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08570-5D19-E249-8552-B05F1BAD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625" y="427104"/>
            <a:ext cx="9896812" cy="5848714"/>
          </a:xfrm>
        </p:spPr>
      </p:pic>
    </p:spTree>
    <p:extLst>
      <p:ext uri="{BB962C8B-B14F-4D97-AF65-F5344CB8AC3E}">
        <p14:creationId xmlns:p14="http://schemas.microsoft.com/office/powerpoint/2010/main" val="328909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16625-31BF-5648-9F1D-CC40D34CC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04" y="355170"/>
            <a:ext cx="11929096" cy="6132127"/>
          </a:xfrm>
        </p:spPr>
      </p:pic>
    </p:spTree>
    <p:extLst>
      <p:ext uri="{BB962C8B-B14F-4D97-AF65-F5344CB8AC3E}">
        <p14:creationId xmlns:p14="http://schemas.microsoft.com/office/powerpoint/2010/main" val="334546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5DFB5-D2B8-4B4F-BF54-BBEAA8F60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82" y="342814"/>
            <a:ext cx="11357118" cy="6413585"/>
          </a:xfrm>
        </p:spPr>
      </p:pic>
    </p:spTree>
    <p:extLst>
      <p:ext uri="{BB962C8B-B14F-4D97-AF65-F5344CB8AC3E}">
        <p14:creationId xmlns:p14="http://schemas.microsoft.com/office/powerpoint/2010/main" val="340446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91710-1842-DF46-9F31-AA7C48851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18" y="448945"/>
            <a:ext cx="11494122" cy="6076510"/>
          </a:xfrm>
        </p:spPr>
      </p:pic>
    </p:spTree>
    <p:extLst>
      <p:ext uri="{BB962C8B-B14F-4D97-AF65-F5344CB8AC3E}">
        <p14:creationId xmlns:p14="http://schemas.microsoft.com/office/powerpoint/2010/main" val="411154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01CF-799C-6447-A7B6-45D606F1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Interpretability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E9D1F-0C97-3548-B3C7-07E895E6C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76" y="2090867"/>
            <a:ext cx="11539048" cy="362413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D70F6-31C6-0346-9B8E-61884B747203}"/>
              </a:ext>
            </a:extLst>
          </p:cNvPr>
          <p:cNvSpPr/>
          <p:nvPr/>
        </p:nvSpPr>
        <p:spPr>
          <a:xfrm>
            <a:off x="326476" y="5898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Karpathy</a:t>
            </a:r>
            <a:r>
              <a:rPr lang="en-US" dirty="0"/>
              <a:t>, Johnson, and Fei-Fei: Visualizing and Understanding Recurrent Networks, ICLR Workshop 2016</a:t>
            </a:r>
          </a:p>
        </p:txBody>
      </p:sp>
    </p:spTree>
    <p:extLst>
      <p:ext uri="{BB962C8B-B14F-4D97-AF65-F5344CB8AC3E}">
        <p14:creationId xmlns:p14="http://schemas.microsoft.com/office/powerpoint/2010/main" val="379696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01CF-799C-6447-A7B6-45D606F1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Interpretability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E9D1F-0C97-3548-B3C7-07E895E6C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76" y="2778465"/>
            <a:ext cx="11539048" cy="22489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D70F6-31C6-0346-9B8E-61884B747203}"/>
              </a:ext>
            </a:extLst>
          </p:cNvPr>
          <p:cNvSpPr/>
          <p:nvPr/>
        </p:nvSpPr>
        <p:spPr>
          <a:xfrm>
            <a:off x="326476" y="5898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Karpathy</a:t>
            </a:r>
            <a:r>
              <a:rPr lang="en-US" dirty="0"/>
              <a:t>, Johnson, and Fei-Fei: Visualizing and Understanding Recurrent Networks, ICLR Workshop 2016</a:t>
            </a:r>
          </a:p>
        </p:txBody>
      </p:sp>
    </p:spTree>
    <p:extLst>
      <p:ext uri="{BB962C8B-B14F-4D97-AF65-F5344CB8AC3E}">
        <p14:creationId xmlns:p14="http://schemas.microsoft.com/office/powerpoint/2010/main" val="267915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01CF-799C-6447-A7B6-45D606F1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Interpretability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E9D1F-0C97-3548-B3C7-07E895E6C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21" y="2412704"/>
            <a:ext cx="11228134" cy="28298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D70F6-31C6-0346-9B8E-61884B747203}"/>
              </a:ext>
            </a:extLst>
          </p:cNvPr>
          <p:cNvSpPr/>
          <p:nvPr/>
        </p:nvSpPr>
        <p:spPr>
          <a:xfrm>
            <a:off x="326476" y="5898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Karpathy</a:t>
            </a:r>
            <a:r>
              <a:rPr lang="en-US" dirty="0"/>
              <a:t>, Johnson, and Fei-Fei: Visualizing and Understanding Recurrent Networks, ICLR Workshop 2016</a:t>
            </a:r>
          </a:p>
        </p:txBody>
      </p:sp>
    </p:spTree>
    <p:extLst>
      <p:ext uri="{BB962C8B-B14F-4D97-AF65-F5344CB8AC3E}">
        <p14:creationId xmlns:p14="http://schemas.microsoft.com/office/powerpoint/2010/main" val="297488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01CF-799C-6447-A7B6-45D606F1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Interpretability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E9D1F-0C97-3548-B3C7-07E895E6C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45" y="1833584"/>
            <a:ext cx="11791190" cy="36375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D70F6-31C6-0346-9B8E-61884B747203}"/>
              </a:ext>
            </a:extLst>
          </p:cNvPr>
          <p:cNvSpPr/>
          <p:nvPr/>
        </p:nvSpPr>
        <p:spPr>
          <a:xfrm>
            <a:off x="326476" y="5898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Karpathy</a:t>
            </a:r>
            <a:r>
              <a:rPr lang="en-US" dirty="0"/>
              <a:t>, Johnson, and Fei-Fei: Visualizing and Understanding Recurrent Networks, ICLR Workshop 2016</a:t>
            </a:r>
          </a:p>
        </p:txBody>
      </p:sp>
    </p:spTree>
    <p:extLst>
      <p:ext uri="{BB962C8B-B14F-4D97-AF65-F5344CB8AC3E}">
        <p14:creationId xmlns:p14="http://schemas.microsoft.com/office/powerpoint/2010/main" val="116262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01CF-799C-6447-A7B6-45D606F1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Interpretability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E9D1F-0C97-3548-B3C7-07E895E6C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01" y="1833584"/>
            <a:ext cx="11302878" cy="36375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D70F6-31C6-0346-9B8E-61884B747203}"/>
              </a:ext>
            </a:extLst>
          </p:cNvPr>
          <p:cNvSpPr/>
          <p:nvPr/>
        </p:nvSpPr>
        <p:spPr>
          <a:xfrm>
            <a:off x="326476" y="5898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Karpathy</a:t>
            </a:r>
            <a:r>
              <a:rPr lang="en-US" dirty="0"/>
              <a:t>, Johnson, and Fei-Fei: Visualizing and Understanding Recurrent Networks, ICLR Workshop 2016</a:t>
            </a:r>
          </a:p>
        </p:txBody>
      </p:sp>
    </p:spTree>
    <p:extLst>
      <p:ext uri="{BB962C8B-B14F-4D97-AF65-F5344CB8AC3E}">
        <p14:creationId xmlns:p14="http://schemas.microsoft.com/office/powerpoint/2010/main" val="188840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D11B-BD68-3445-9FE7-9CBB0C12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 in Training Recurrent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F1C37-14F3-784A-92B6-3BEE981A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36" y="1690688"/>
            <a:ext cx="11952764" cy="4313872"/>
          </a:xfrm>
        </p:spPr>
      </p:pic>
    </p:spTree>
    <p:extLst>
      <p:ext uri="{BB962C8B-B14F-4D97-AF65-F5344CB8AC3E}">
        <p14:creationId xmlns:p14="http://schemas.microsoft.com/office/powerpoint/2010/main" val="342287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5697-88AA-2149-8549-5407CA50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B545-E185-1140-84F2-8C547416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recently interviewed for a job related to the material of this course, and if you are willing, please reach out to me. I am interested in learning about your experience</a:t>
            </a:r>
          </a:p>
        </p:txBody>
      </p:sp>
    </p:spTree>
    <p:extLst>
      <p:ext uri="{BB962C8B-B14F-4D97-AF65-F5344CB8AC3E}">
        <p14:creationId xmlns:p14="http://schemas.microsoft.com/office/powerpoint/2010/main" val="2269420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D11B-BD68-3445-9FE7-9CBB0C12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 in Training Recurrent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F1C37-14F3-784A-92B6-3BEE981A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29" y="2132648"/>
            <a:ext cx="11503658" cy="4313872"/>
          </a:xfrm>
        </p:spPr>
      </p:pic>
    </p:spTree>
    <p:extLst>
      <p:ext uri="{BB962C8B-B14F-4D97-AF65-F5344CB8AC3E}">
        <p14:creationId xmlns:p14="http://schemas.microsoft.com/office/powerpoint/2010/main" val="3338965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D11B-BD68-3445-9FE7-9CBB0C12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 in Training Recurrent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F1C37-14F3-784A-92B6-3BEE981A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29" y="2132648"/>
            <a:ext cx="11503658" cy="4313872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E0346FE-E0A3-D649-8008-47BFC8C197E4}"/>
              </a:ext>
            </a:extLst>
          </p:cNvPr>
          <p:cNvSpPr/>
          <p:nvPr/>
        </p:nvSpPr>
        <p:spPr>
          <a:xfrm>
            <a:off x="3596640" y="5242560"/>
            <a:ext cx="1097280" cy="747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01C63-749C-8B45-BC8F-ABB515C6596A}"/>
              </a:ext>
            </a:extLst>
          </p:cNvPr>
          <p:cNvSpPr/>
          <p:nvPr/>
        </p:nvSpPr>
        <p:spPr>
          <a:xfrm>
            <a:off x="4693920" y="4708284"/>
            <a:ext cx="3916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Largest singular value &gt; 1: </a:t>
            </a:r>
            <a:r>
              <a:rPr lang="en-US" sz="2800" b="1" dirty="0"/>
              <a:t>Exploding gradients </a:t>
            </a:r>
          </a:p>
          <a:p>
            <a:r>
              <a:rPr lang="en-US" sz="2800" dirty="0"/>
              <a:t>Largest singular value &lt; 1: </a:t>
            </a:r>
            <a:r>
              <a:rPr lang="en-US" sz="2800" b="1" dirty="0"/>
              <a:t>Vanishing gradients</a:t>
            </a:r>
          </a:p>
        </p:txBody>
      </p:sp>
    </p:spTree>
    <p:extLst>
      <p:ext uri="{BB962C8B-B14F-4D97-AF65-F5344CB8AC3E}">
        <p14:creationId xmlns:p14="http://schemas.microsoft.com/office/powerpoint/2010/main" val="83631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D11B-BD68-3445-9FE7-9CBB0C12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Flow in Training Recurrent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F1C37-14F3-784A-92B6-3BEE981A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29" y="2132648"/>
            <a:ext cx="11503658" cy="4313872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E0346FE-E0A3-D649-8008-47BFC8C197E4}"/>
              </a:ext>
            </a:extLst>
          </p:cNvPr>
          <p:cNvSpPr/>
          <p:nvPr/>
        </p:nvSpPr>
        <p:spPr>
          <a:xfrm>
            <a:off x="3596640" y="5242560"/>
            <a:ext cx="1097280" cy="747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01C63-749C-8B45-BC8F-ABB515C6596A}"/>
              </a:ext>
            </a:extLst>
          </p:cNvPr>
          <p:cNvSpPr/>
          <p:nvPr/>
        </p:nvSpPr>
        <p:spPr>
          <a:xfrm>
            <a:off x="4693920" y="4708284"/>
            <a:ext cx="3916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Largest singular value &gt; 1: </a:t>
            </a:r>
            <a:r>
              <a:rPr lang="en-US" sz="2800" b="1" dirty="0"/>
              <a:t>Exploding gradients </a:t>
            </a:r>
          </a:p>
          <a:p>
            <a:r>
              <a:rPr lang="en-US" sz="2800" dirty="0"/>
              <a:t>Largest singular value &lt; 1: </a:t>
            </a:r>
            <a:r>
              <a:rPr lang="en-US" sz="2800" b="1" dirty="0"/>
              <a:t>Vanishing gradients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7EE78-7ACB-844C-8DBA-72627FF92D21}"/>
              </a:ext>
            </a:extLst>
          </p:cNvPr>
          <p:cNvSpPr/>
          <p:nvPr/>
        </p:nvSpPr>
        <p:spPr>
          <a:xfrm>
            <a:off x="4693920" y="4739640"/>
            <a:ext cx="3916680" cy="883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8C279-B259-5348-A03E-ACFFFD111956}"/>
              </a:ext>
            </a:extLst>
          </p:cNvPr>
          <p:cNvSpPr/>
          <p:nvPr/>
        </p:nvSpPr>
        <p:spPr>
          <a:xfrm>
            <a:off x="4693920" y="5654916"/>
            <a:ext cx="3916680" cy="883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DC977-DCDA-5A41-B5A4-F97DBCBA28F5}"/>
              </a:ext>
            </a:extLst>
          </p:cNvPr>
          <p:cNvSpPr txBox="1"/>
          <p:nvPr/>
        </p:nvSpPr>
        <p:spPr>
          <a:xfrm>
            <a:off x="9132807" y="4289584"/>
            <a:ext cx="292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Gradient Clipping: Scale the gradient if its norm is too big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9F348-5F6D-B64A-ADF4-37C4907F5638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8610600" y="4889749"/>
            <a:ext cx="522207" cy="2918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3C59D4-DBFE-1344-B284-75E1DDDA8694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8610600" y="6096876"/>
            <a:ext cx="522207" cy="170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23DCEE-95B6-2A47-BD69-74D95D6CF908}"/>
              </a:ext>
            </a:extLst>
          </p:cNvPr>
          <p:cNvSpPr txBox="1"/>
          <p:nvPr/>
        </p:nvSpPr>
        <p:spPr>
          <a:xfrm>
            <a:off x="9132807" y="5852181"/>
            <a:ext cx="292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Change RNN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33062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C710-5CB0-A041-B908-C7D4FBD0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Architectures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B1E87-F32A-4643-BED2-4C91798B5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149" y="1813560"/>
            <a:ext cx="12082238" cy="4328160"/>
          </a:xfrm>
        </p:spPr>
      </p:pic>
    </p:spTree>
    <p:extLst>
      <p:ext uri="{BB962C8B-B14F-4D97-AF65-F5344CB8AC3E}">
        <p14:creationId xmlns:p14="http://schemas.microsoft.com/office/powerpoint/2010/main" val="272285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BEE09-6735-6549-8724-B686CB8A6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65" y="545464"/>
            <a:ext cx="11707521" cy="5718175"/>
          </a:xfrm>
        </p:spPr>
      </p:pic>
    </p:spTree>
    <p:extLst>
      <p:ext uri="{BB962C8B-B14F-4D97-AF65-F5344CB8AC3E}">
        <p14:creationId xmlns:p14="http://schemas.microsoft.com/office/powerpoint/2010/main" val="3020931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5A591-830B-AC44-81F3-6914EBA30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8" y="454024"/>
            <a:ext cx="12027552" cy="5977255"/>
          </a:xfrm>
        </p:spPr>
      </p:pic>
    </p:spTree>
    <p:extLst>
      <p:ext uri="{BB962C8B-B14F-4D97-AF65-F5344CB8AC3E}">
        <p14:creationId xmlns:p14="http://schemas.microsoft.com/office/powerpoint/2010/main" val="3047240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5A591-830B-AC44-81F3-6914EBA30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8" y="454024"/>
            <a:ext cx="12027552" cy="597725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E570B-671F-AA4E-89AA-3AF7B430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513"/>
            <a:ext cx="12192000" cy="61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5A591-830B-AC44-81F3-6914EBA30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8" y="454024"/>
            <a:ext cx="12027552" cy="597725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E570B-671F-AA4E-89AA-3AF7B430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44"/>
            <a:ext cx="12192000" cy="61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0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8E8-C328-C240-89FF-2391746D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RNN Variants Exist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1F5F3-F796-3F48-AA59-7E2815BD1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23" y="2172494"/>
            <a:ext cx="11351153" cy="3405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A1BD61-C1A4-3947-B97D-58BD88D3DE24}"/>
              </a:ext>
            </a:extLst>
          </p:cNvPr>
          <p:cNvSpPr txBox="1"/>
          <p:nvPr/>
        </p:nvSpPr>
        <p:spPr>
          <a:xfrm>
            <a:off x="1889760" y="5347007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~1990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6D48C-C6EC-4743-9ECF-2B12E43E327A}"/>
              </a:ext>
            </a:extLst>
          </p:cNvPr>
          <p:cNvSpPr txBox="1"/>
          <p:nvPr/>
        </p:nvSpPr>
        <p:spPr>
          <a:xfrm>
            <a:off x="5539539" y="534700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1997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74382-C9B5-9D45-8408-F07D77B8B214}"/>
              </a:ext>
            </a:extLst>
          </p:cNvPr>
          <p:cNvSpPr txBox="1"/>
          <p:nvPr/>
        </p:nvSpPr>
        <p:spPr>
          <a:xfrm>
            <a:off x="9364779" y="534700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53962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8344-21D8-A34D-9B61-BBE62CE9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RNNs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2FA69-087D-FA48-BC29-ADC55B95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89" y="1690688"/>
            <a:ext cx="7468681" cy="4451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521CB-BDE8-3647-B993-62E1D044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3" y="1690688"/>
            <a:ext cx="376447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7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7A6-2E03-104E-BD8F-17EFAD4A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to this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E88C-9A87-2D42-9546-F6C9BDD51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6925" cy="4351338"/>
          </a:xfrm>
        </p:spPr>
        <p:txBody>
          <a:bodyPr/>
          <a:lstStyle/>
          <a:p>
            <a:r>
              <a:rPr lang="en-US" dirty="0"/>
              <a:t>Neural networks have had fixed inputs and outputs</a:t>
            </a:r>
          </a:p>
          <a:p>
            <a:pPr lvl="1"/>
            <a:r>
              <a:rPr lang="en-US" dirty="0"/>
              <a:t>i.e. MNIST is 784 pixels as an input, 10 outputs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28794-6FDE-D744-A61F-2B02A502E683}"/>
              </a:ext>
            </a:extLst>
          </p:cNvPr>
          <p:cNvSpPr/>
          <p:nvPr/>
        </p:nvSpPr>
        <p:spPr>
          <a:xfrm>
            <a:off x="0" y="617696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Glosser.ca</a:t>
            </a:r>
            <a:r>
              <a:rPr lang="en-US" dirty="0"/>
              <a:t> - Own work, Derivative of </a:t>
            </a:r>
            <a:r>
              <a:rPr lang="en-US" dirty="0" err="1"/>
              <a:t>File:Artificial</a:t>
            </a:r>
            <a:r>
              <a:rPr lang="en-US" dirty="0"/>
              <a:t> neural </a:t>
            </a:r>
            <a:r>
              <a:rPr lang="en-US" dirty="0" err="1"/>
              <a:t>network.svg</a:t>
            </a:r>
            <a:r>
              <a:rPr lang="en-US" dirty="0"/>
              <a:t>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=24913461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D9A0C-C31B-CE44-87E7-8577CA8760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50" y="1690688"/>
            <a:ext cx="4202628" cy="5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5D23-FAC2-D449-BD44-BAF78FE2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5439D-97E8-6D4F-8FA4-0C96D2396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499" y="1477327"/>
            <a:ext cx="8222871" cy="52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77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63A2-B0A0-494A-8FD7-DFE3C2AE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1319-BB80-EA40-8FF7-3B4CD917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allow for flexibility in the length (or temporal) dimension of data</a:t>
            </a:r>
          </a:p>
          <a:p>
            <a:r>
              <a:rPr lang="en-US" dirty="0"/>
              <a:t>Vanilla (Elman) RNNs can solve some problems but are often limited by gradient issues</a:t>
            </a:r>
          </a:p>
          <a:p>
            <a:r>
              <a:rPr lang="en-US" dirty="0"/>
              <a:t>LSTM, GRU, or other variants are commonly used to control gradient flow</a:t>
            </a:r>
          </a:p>
          <a:p>
            <a:r>
              <a:rPr lang="en-US" dirty="0"/>
              <a:t>RNN architecture and design is still an active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28232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6052-E99D-C04C-92B4-1BD4CFD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A446F-FB0D-E940-B3C9-5F935521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Proposals!</a:t>
            </a:r>
          </a:p>
          <a:p>
            <a:endParaRPr lang="en-US" dirty="0"/>
          </a:p>
          <a:p>
            <a:r>
              <a:rPr lang="en-US" dirty="0"/>
              <a:t>“Modern” Sequence Processing with Deep Nets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Attention</a:t>
            </a:r>
          </a:p>
          <a:p>
            <a:pPr lvl="1"/>
            <a:r>
              <a:rPr lang="en-US" dirty="0"/>
              <a:t>Transformer Networks</a:t>
            </a:r>
          </a:p>
          <a:p>
            <a:pPr lvl="1"/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79225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FD00-0833-C24E-B33D-DA4656D3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Problem is “One-to-One”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96258-A80D-434B-BAB5-24902CFE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1" y="1690688"/>
            <a:ext cx="11889032" cy="3724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2AF8A-05D7-5D41-91EA-15F37EDF6322}"/>
              </a:ext>
            </a:extLst>
          </p:cNvPr>
          <p:cNvSpPr/>
          <p:nvPr/>
        </p:nvSpPr>
        <p:spPr>
          <a:xfrm>
            <a:off x="425144" y="6199744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http://karpathy.github.io/2015/05/21/rnn-effectiveness/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FD00-0833-C24E-B33D-DA4656D3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to 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96258-A80D-434B-BAB5-24902CFE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144" y="1269630"/>
            <a:ext cx="3561069" cy="4930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2AF8A-05D7-5D41-91EA-15F37EDF6322}"/>
              </a:ext>
            </a:extLst>
          </p:cNvPr>
          <p:cNvSpPr/>
          <p:nvPr/>
        </p:nvSpPr>
        <p:spPr>
          <a:xfrm>
            <a:off x="425144" y="6199744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http://karpathy.github.io/2015/05/21/rnn-effectiveness/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D7428-128F-F845-A261-4BE6671A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175" y="1769547"/>
            <a:ext cx="5876925" cy="4351338"/>
          </a:xfrm>
        </p:spPr>
        <p:txBody>
          <a:bodyPr/>
          <a:lstStyle/>
          <a:p>
            <a:r>
              <a:rPr lang="en-US" dirty="0"/>
              <a:t>Image Captioning </a:t>
            </a:r>
          </a:p>
          <a:p>
            <a:pPr lvl="1"/>
            <a:r>
              <a:rPr lang="en-US" dirty="0"/>
              <a:t>Input – an image</a:t>
            </a:r>
          </a:p>
          <a:p>
            <a:pPr lvl="1"/>
            <a:r>
              <a:rPr lang="en-US" dirty="0"/>
              <a:t>Output – description of the image (sequence of words)</a:t>
            </a:r>
          </a:p>
        </p:txBody>
      </p:sp>
    </p:spTree>
    <p:extLst>
      <p:ext uri="{BB962C8B-B14F-4D97-AF65-F5344CB8AC3E}">
        <p14:creationId xmlns:p14="http://schemas.microsoft.com/office/powerpoint/2010/main" val="108391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FD00-0833-C24E-B33D-DA4656D3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96258-A80D-434B-BAB5-24902CFE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144" y="1269630"/>
            <a:ext cx="3561069" cy="4930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2AF8A-05D7-5D41-91EA-15F37EDF6322}"/>
              </a:ext>
            </a:extLst>
          </p:cNvPr>
          <p:cNvSpPr/>
          <p:nvPr/>
        </p:nvSpPr>
        <p:spPr>
          <a:xfrm>
            <a:off x="425144" y="6199744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http://karpathy.github.io/2015/05/21/rnn-effectiveness/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D7428-128F-F845-A261-4BE6671A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175" y="1769547"/>
            <a:ext cx="5876925" cy="4351338"/>
          </a:xfrm>
        </p:spPr>
        <p:txBody>
          <a:bodyPr/>
          <a:lstStyle/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Input – Sequence of words</a:t>
            </a:r>
          </a:p>
          <a:p>
            <a:pPr lvl="1"/>
            <a:r>
              <a:rPr lang="en-US" dirty="0"/>
              <a:t>Output – the sentiment (positive/negative) for the sentence</a:t>
            </a:r>
          </a:p>
          <a:p>
            <a:r>
              <a:rPr lang="en-US" dirty="0"/>
              <a:t>Image from caption</a:t>
            </a:r>
          </a:p>
          <a:p>
            <a:pPr lvl="1"/>
            <a:r>
              <a:rPr lang="en-US" dirty="0"/>
              <a:t>Input – Caption for an image</a:t>
            </a:r>
          </a:p>
          <a:p>
            <a:pPr lvl="1"/>
            <a:r>
              <a:rPr lang="en-US" dirty="0"/>
              <a:t>Output – an image </a:t>
            </a:r>
          </a:p>
        </p:txBody>
      </p:sp>
    </p:spTree>
    <p:extLst>
      <p:ext uri="{BB962C8B-B14F-4D97-AF65-F5344CB8AC3E}">
        <p14:creationId xmlns:p14="http://schemas.microsoft.com/office/powerpoint/2010/main" val="387409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FD00-0833-C24E-B33D-DA4656D3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(not paired)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96258-A80D-434B-BAB5-24902CFE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06"/>
          <a:stretch/>
        </p:blipFill>
        <p:spPr>
          <a:xfrm>
            <a:off x="425144" y="1269630"/>
            <a:ext cx="4604056" cy="4930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2AF8A-05D7-5D41-91EA-15F37EDF6322}"/>
              </a:ext>
            </a:extLst>
          </p:cNvPr>
          <p:cNvSpPr/>
          <p:nvPr/>
        </p:nvSpPr>
        <p:spPr>
          <a:xfrm>
            <a:off x="425144" y="6199744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http://karpathy.github.io/2015/05/21/rnn-effectiveness/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D7428-128F-F845-A261-4BE6671A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849" y="1738869"/>
            <a:ext cx="5876925" cy="4351338"/>
          </a:xfrm>
        </p:spPr>
        <p:txBody>
          <a:bodyPr/>
          <a:lstStyle/>
          <a:p>
            <a:r>
              <a:rPr lang="en-US" dirty="0"/>
              <a:t>Sequence translation</a:t>
            </a:r>
          </a:p>
          <a:p>
            <a:pPr lvl="1"/>
            <a:r>
              <a:rPr lang="en-US" dirty="0"/>
              <a:t>Input – text in one language</a:t>
            </a:r>
          </a:p>
          <a:p>
            <a:pPr lvl="1"/>
            <a:r>
              <a:rPr lang="en-US" dirty="0"/>
              <a:t>Output – text in another language</a:t>
            </a:r>
          </a:p>
        </p:txBody>
      </p:sp>
    </p:spTree>
    <p:extLst>
      <p:ext uri="{BB962C8B-B14F-4D97-AF65-F5344CB8AC3E}">
        <p14:creationId xmlns:p14="http://schemas.microsoft.com/office/powerpoint/2010/main" val="245217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FD00-0833-C24E-B33D-DA4656D3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(paired)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96258-A80D-434B-BAB5-24902CFE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90"/>
          <a:stretch/>
        </p:blipFill>
        <p:spPr>
          <a:xfrm>
            <a:off x="425144" y="1269630"/>
            <a:ext cx="3346756" cy="4930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2AF8A-05D7-5D41-91EA-15F37EDF6322}"/>
              </a:ext>
            </a:extLst>
          </p:cNvPr>
          <p:cNvSpPr/>
          <p:nvPr/>
        </p:nvSpPr>
        <p:spPr>
          <a:xfrm>
            <a:off x="425144" y="6199744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http://karpathy.github.io/2015/05/21/rnn-effectiveness/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D7428-128F-F845-A261-4BE6671A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956" y="1690688"/>
            <a:ext cx="5876925" cy="4351338"/>
          </a:xfrm>
        </p:spPr>
        <p:txBody>
          <a:bodyPr/>
          <a:lstStyle/>
          <a:p>
            <a:r>
              <a:rPr lang="en-US" dirty="0"/>
              <a:t>Frame by frame video classification</a:t>
            </a:r>
          </a:p>
          <a:p>
            <a:pPr lvl="1"/>
            <a:r>
              <a:rPr lang="en-US" dirty="0"/>
              <a:t>Input - Video frames</a:t>
            </a:r>
          </a:p>
          <a:p>
            <a:pPr lvl="1"/>
            <a:r>
              <a:rPr lang="en-US" dirty="0"/>
              <a:t>Output – classification of each frame</a:t>
            </a:r>
          </a:p>
          <a:p>
            <a:r>
              <a:rPr lang="en-US" dirty="0"/>
              <a:t>Text generation</a:t>
            </a:r>
          </a:p>
          <a:p>
            <a:pPr lvl="1"/>
            <a:r>
              <a:rPr lang="en-US" dirty="0"/>
              <a:t>Input – </a:t>
            </a:r>
          </a:p>
          <a:p>
            <a:pPr lvl="1"/>
            <a:r>
              <a:rPr lang="en-US" dirty="0"/>
              <a:t>Output – text sequence</a:t>
            </a:r>
          </a:p>
        </p:txBody>
      </p:sp>
    </p:spTree>
    <p:extLst>
      <p:ext uri="{BB962C8B-B14F-4D97-AF65-F5344CB8AC3E}">
        <p14:creationId xmlns:p14="http://schemas.microsoft.com/office/powerpoint/2010/main" val="239608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818</Words>
  <Application>Microsoft Macintosh PowerPoint</Application>
  <PresentationFormat>Widescreen</PresentationFormat>
  <Paragraphs>119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Sequence Model Part 1</vt:lpstr>
      <vt:lpstr>Reminder</vt:lpstr>
      <vt:lpstr>Brief Request</vt:lpstr>
      <vt:lpstr>Up to this point</vt:lpstr>
      <vt:lpstr>Not Every Problem is “One-to-One”</vt:lpstr>
      <vt:lpstr>One to many</vt:lpstr>
      <vt:lpstr>Many to One</vt:lpstr>
      <vt:lpstr>Many to Many (not paired)</vt:lpstr>
      <vt:lpstr>Many to Many (paired)</vt:lpstr>
      <vt:lpstr>Recurrent Neural Networks</vt:lpstr>
      <vt:lpstr>Recurrent Neural Networks</vt:lpstr>
      <vt:lpstr>Many to Many RNN Computation Graph</vt:lpstr>
      <vt:lpstr>Example: Character-level Language Model</vt:lpstr>
      <vt:lpstr>Example: Character-level Language Model</vt:lpstr>
      <vt:lpstr>Example: Character-level Language Model</vt:lpstr>
      <vt:lpstr>Example: Character-level Language Model</vt:lpstr>
      <vt:lpstr>Training Recurrent Networks: Backpropogation through Time</vt:lpstr>
      <vt:lpstr>Training Recurrent Networks: Truncated Backpropogation through Time</vt:lpstr>
      <vt:lpstr>Training Recurrent Networks: Truncated Backpropogation through Time</vt:lpstr>
      <vt:lpstr>PowerPoint Presentation</vt:lpstr>
      <vt:lpstr>PowerPoint Presentation</vt:lpstr>
      <vt:lpstr>PowerPoint Presentation</vt:lpstr>
      <vt:lpstr>PowerPoint Presentation</vt:lpstr>
      <vt:lpstr>Searching for Interpretability</vt:lpstr>
      <vt:lpstr>Searching for Interpretability</vt:lpstr>
      <vt:lpstr>Searching for Interpretability</vt:lpstr>
      <vt:lpstr>Searching for Interpretability</vt:lpstr>
      <vt:lpstr>Searching for Interpretability</vt:lpstr>
      <vt:lpstr>Gradient Flow in Training Recurrent Networks</vt:lpstr>
      <vt:lpstr>Gradient Flow in Training Recurrent Networks</vt:lpstr>
      <vt:lpstr>Gradient Flow in Training Recurrent Networks</vt:lpstr>
      <vt:lpstr>Gradient Flow in Training Recurrent Networks</vt:lpstr>
      <vt:lpstr>Changing Architectures Review</vt:lpstr>
      <vt:lpstr>PowerPoint Presentation</vt:lpstr>
      <vt:lpstr>PowerPoint Presentation</vt:lpstr>
      <vt:lpstr>PowerPoint Presentation</vt:lpstr>
      <vt:lpstr>PowerPoint Presentation</vt:lpstr>
      <vt:lpstr>Other RNN Variants Exist</vt:lpstr>
      <vt:lpstr>Multi-Layer RNNs</vt:lpstr>
      <vt:lpstr>Bidirectional RNNs</vt:lpstr>
      <vt:lpstr>Summary</vt:lpstr>
      <vt:lpstr>Upcoming Weeks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 Part 1</dc:title>
  <dc:creator>Microsoft Office User</dc:creator>
  <cp:lastModifiedBy>Microsoft Office User</cp:lastModifiedBy>
  <cp:revision>71</cp:revision>
  <cp:lastPrinted>2019-10-29T10:54:20Z</cp:lastPrinted>
  <dcterms:created xsi:type="dcterms:W3CDTF">2019-10-28T00:28:07Z</dcterms:created>
  <dcterms:modified xsi:type="dcterms:W3CDTF">2019-10-29T10:54:22Z</dcterms:modified>
</cp:coreProperties>
</file>